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57" r:id="rId4"/>
    <p:sldId id="358" r:id="rId5"/>
    <p:sldId id="359" r:id="rId6"/>
    <p:sldId id="360" r:id="rId7"/>
    <p:sldId id="361" r:id="rId8"/>
    <p:sldId id="367" r:id="rId9"/>
    <p:sldId id="362" r:id="rId10"/>
    <p:sldId id="363" r:id="rId11"/>
    <p:sldId id="364" r:id="rId12"/>
    <p:sldId id="365" r:id="rId13"/>
    <p:sldId id="368" r:id="rId14"/>
    <p:sldId id="369" r:id="rId15"/>
    <p:sldId id="370" r:id="rId16"/>
    <p:sldId id="371" r:id="rId17"/>
    <p:sldId id="372" r:id="rId18"/>
    <p:sldId id="373" r:id="rId19"/>
    <p:sldId id="374" r:id="rId20"/>
    <p:sldId id="375" r:id="rId21"/>
    <p:sldId id="376" r:id="rId22"/>
    <p:sldId id="377" r:id="rId23"/>
    <p:sldId id="378" r:id="rId24"/>
    <p:sldId id="379" r:id="rId25"/>
    <p:sldId id="380" r:id="rId26"/>
    <p:sldId id="381" r:id="rId27"/>
    <p:sldId id="383" r:id="rId28"/>
    <p:sldId id="384" r:id="rId29"/>
    <p:sldId id="385" r:id="rId30"/>
    <p:sldId id="386" r:id="rId31"/>
    <p:sldId id="387" r:id="rId32"/>
    <p:sldId id="388" r:id="rId33"/>
    <p:sldId id="389" r:id="rId34"/>
    <p:sldId id="390" r:id="rId35"/>
    <p:sldId id="391" r:id="rId36"/>
    <p:sldId id="392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고영민" initials="고" lastIdx="2" clrIdx="0">
    <p:extLst>
      <p:ext uri="{19B8F6BF-5375-455C-9EA6-DF929625EA0E}">
        <p15:presenceInfo xmlns:p15="http://schemas.microsoft.com/office/powerpoint/2012/main" userId="고영민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1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4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9497A2-79D8-4E45-8AF0-B26B0CA9AE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BF27AD-0CBD-42E4-B6DE-3D5DE0713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15BECA-B128-4333-A97D-28D200EEA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0089C-358A-41AF-B89E-34F6DF11E170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E75D65-CB43-42C3-BB9E-CA6BDBE40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F43E86-A485-407B-BC4A-FADF5302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CB8DD-5DD3-47CF-918D-2156DB7E1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644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810B50-9EBF-410C-A215-1217C9237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D0A904-A9E7-4DEB-89FA-24AFF10FEA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08B075-4F2B-458F-9BA9-D6B33F0EA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0089C-358A-41AF-B89E-34F6DF11E170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7531A3-40F5-43C4-980C-3F6642194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13B562-A6FD-48C2-AB52-16488FEF3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CB8DD-5DD3-47CF-918D-2156DB7E1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839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14DEC9-BD96-47AB-B7CD-002DB98E88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25C802-048E-4E7F-8B5A-C1AEA46FC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F9B6C9-DB4E-4BA2-AF88-C591829AC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0089C-358A-41AF-B89E-34F6DF11E170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432236-E0EE-43DC-9C80-A1C73B457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5A18C3-A334-4B4E-B260-CA30CF35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CB8DD-5DD3-47CF-918D-2156DB7E1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901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8A913B-6722-4575-9E28-7ECBC29D6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0046DA-2C6F-4E7B-8A9B-9F029E17E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09F662-1DDC-411D-8030-BF9EAE444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0089C-358A-41AF-B89E-34F6DF11E170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270F3F-BA36-4F6F-8072-A4112BBE3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4DDB0B-010A-4500-951C-D63DD13EE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CB8DD-5DD3-47CF-918D-2156DB7E1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427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D62B86-7D48-418F-A9C9-046A6013B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D4B089-1D04-4645-8FCF-765E5E36E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F082AC-0A0F-4FA8-AB35-CCBA60036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0089C-358A-41AF-B89E-34F6DF11E170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392FAB-BF60-4089-8468-5E0AA82F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23E2CD-DF2A-4D0C-AEA1-3C4160C94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CB8DD-5DD3-47CF-918D-2156DB7E1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308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0DB124-A190-47B1-8C64-6F9C416FE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C2C259-EC00-41B5-BDCD-FC126C6684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670A0E-4946-4E51-8B6E-250221408C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1B9ACD-4534-4B94-957E-133B70C42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0089C-358A-41AF-B89E-34F6DF11E170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FA5C39-7648-4786-A4E0-67C33904A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12DBCD-1AB9-4A29-8033-F2449FC1D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CB8DD-5DD3-47CF-918D-2156DB7E1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00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A8DD7-04F0-463A-9C9F-9B0EB62E0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4BEA32-2261-4379-9E36-757194868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D3EFC1-FB16-4B99-A194-090B4BE87E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93535F-392B-437D-B6AD-7EC564DA6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8312DE0-FCFB-49D0-9449-3640094938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91472A4-6EFF-4D56-BD22-9A7959663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0089C-358A-41AF-B89E-34F6DF11E170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2BC9A4D-FCB2-4058-9640-CD53B6888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D5296B6-041A-477A-B403-A35A1EA96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CB8DD-5DD3-47CF-918D-2156DB7E1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30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283958-96F6-4DCF-BCBF-0DC8B6716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53585EC-57B2-43E9-B2C3-C92082A11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0089C-358A-41AF-B89E-34F6DF11E170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1B97A8-5E72-4460-9800-BDD8D8772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023FF4-D815-4752-8B63-DD4967C9A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CB8DD-5DD3-47CF-918D-2156DB7E1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459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B0EB6A-F12E-4755-9ABB-FC63439E2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0089C-358A-41AF-B89E-34F6DF11E170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4558E7C-4198-4F8E-8C52-737511F16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5CA27D-E650-4FF8-B287-DBA366C69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CB8DD-5DD3-47CF-918D-2156DB7E1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517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DF090-0A2B-4B9E-A1BD-E136FC2F1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A6EAE5-DA46-4426-A164-5CCF9EFEF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C793B4-1E43-447A-A780-87935C1E28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E319FB-84CD-439D-8CEC-E5C735FD7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0089C-358A-41AF-B89E-34F6DF11E170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35EFCF-81E3-45D3-BABD-E0119401E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5DB850-34C2-42B1-824C-E5ADC375F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CB8DD-5DD3-47CF-918D-2156DB7E1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832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5E6674-E3D4-4DB7-82A4-E68446B61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5CF6D47-1FE9-40A2-BE7D-0D0599991E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1CE652-49A9-427D-A9E9-8C47434397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751A95-9A46-43BF-829E-AAB93AF5E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0089C-358A-41AF-B89E-34F6DF11E170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766C60-CE3F-49FC-8A37-842FD0982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742CEF-E3F5-432A-801D-C74456203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CB8DD-5DD3-47CF-918D-2156DB7E1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265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9EDDF6-C3E6-4366-81A9-5EB51A1BC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13AB11-143C-49AD-A819-94FE2EB447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0241ED-1391-42A0-9242-0821CCE351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C0089C-358A-41AF-B89E-34F6DF11E170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869E3B-B288-4BBB-B3A8-14402CD89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15C7BB-21C7-431D-8D32-660785C7AC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2CB8DD-5DD3-47CF-918D-2156DB7E1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81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54C96D-28B5-4FB8-8F13-99F6683F99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2021 / 06 10</a:t>
            </a: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CCA89B-52B3-491D-A232-C47E91417F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확률적 </a:t>
            </a:r>
            <a:r>
              <a:rPr lang="en-US" altLang="ko-KR"/>
              <a:t>XOR </a:t>
            </a:r>
            <a:r>
              <a:rPr lang="ko-KR" altLang="en-US"/>
              <a:t>실험을 통한 케라스</a:t>
            </a:r>
            <a:r>
              <a:rPr lang="en-US" altLang="ko-KR"/>
              <a:t>, </a:t>
            </a:r>
            <a:r>
              <a:rPr lang="ko-KR" altLang="en-US"/>
              <a:t>그래디언트테이프</a:t>
            </a:r>
            <a:r>
              <a:rPr lang="en-US" altLang="ko-KR"/>
              <a:t>, </a:t>
            </a:r>
            <a:r>
              <a:rPr lang="ko-KR" altLang="en-US"/>
              <a:t>파이썬</a:t>
            </a:r>
            <a:endParaRPr lang="en-US" altLang="ko-KR"/>
          </a:p>
          <a:p>
            <a:r>
              <a:rPr lang="ko-KR" altLang="en-US"/>
              <a:t>비교 </a:t>
            </a:r>
          </a:p>
        </p:txBody>
      </p:sp>
    </p:spTree>
    <p:extLst>
      <p:ext uri="{BB962C8B-B14F-4D97-AF65-F5344CB8AC3E}">
        <p14:creationId xmlns:p14="http://schemas.microsoft.com/office/powerpoint/2010/main" val="1716555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784AED1-FE4A-4F00-AA0A-328AE9B224A3}"/>
              </a:ext>
            </a:extLst>
          </p:cNvPr>
          <p:cNvSpPr txBox="1"/>
          <p:nvPr/>
        </p:nvSpPr>
        <p:spPr>
          <a:xfrm>
            <a:off x="100668" y="8196"/>
            <a:ext cx="1274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PPNSPLUS</a:t>
            </a: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3285A7-CBB3-4E63-A841-850EF98BF522}"/>
              </a:ext>
            </a:extLst>
          </p:cNvPr>
          <p:cNvSpPr txBox="1"/>
          <p:nvPr/>
        </p:nvSpPr>
        <p:spPr>
          <a:xfrm>
            <a:off x="209725" y="5419288"/>
            <a:ext cx="105480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PPNSPLUS</a:t>
            </a:r>
            <a:r>
              <a:rPr lang="ko-KR" altLang="en-US" sz="1100"/>
              <a:t>의 경우도 노드 수가 늘어날 때 </a:t>
            </a:r>
            <a:r>
              <a:rPr lang="en-US" altLang="ko-KR" sz="1100"/>
              <a:t>Train loss </a:t>
            </a:r>
            <a:r>
              <a:rPr lang="ko-KR" altLang="en-US" sz="1100"/>
              <a:t>값이 감소하지 않았다 오히려 노드 수가 늘어날수록 손실이 커짐</a:t>
            </a:r>
            <a:r>
              <a:rPr lang="en-US" altLang="ko-KR" sz="1100"/>
              <a:t>: </a:t>
            </a:r>
            <a:r>
              <a:rPr lang="ko-KR" altLang="en-US" sz="1100"/>
              <a:t>손실함수의 루트가 좀 높은 곳으로 안내하는 </a:t>
            </a:r>
            <a:r>
              <a:rPr lang="en-US" altLang="ko-KR" sz="1100"/>
              <a:t>?</a:t>
            </a:r>
          </a:p>
          <a:p>
            <a:r>
              <a:rPr lang="en-US" altLang="ko-KR" sz="1100"/>
              <a:t>Test loss</a:t>
            </a:r>
            <a:r>
              <a:rPr lang="ko-KR" altLang="en-US" sz="1100"/>
              <a:t>의 경우 은닉층 </a:t>
            </a:r>
            <a:r>
              <a:rPr lang="en-US" altLang="ko-KR" sz="1100"/>
              <a:t>10, </a:t>
            </a:r>
            <a:r>
              <a:rPr lang="ko-KR" altLang="en-US" sz="1100"/>
              <a:t>노드 </a:t>
            </a:r>
            <a:r>
              <a:rPr lang="en-US" altLang="ko-KR" sz="1100"/>
              <a:t>20</a:t>
            </a:r>
            <a:r>
              <a:rPr lang="ko-KR" altLang="en-US" sz="1100"/>
              <a:t>개인 경우에 가장 낮았으며 표준편차가 상대적으로 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5FF0EB-2A59-4084-A61C-27AA7A3AC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528"/>
            <a:ext cx="2475060" cy="19260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B809AE1-26FC-4570-BC44-D7DC38A60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931" y="345253"/>
            <a:ext cx="2426356" cy="195702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9A62E8A-ABAA-4ABA-ABCF-194AA89DF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3287" y="362030"/>
            <a:ext cx="2421929" cy="19570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AB5D91D-2A9E-4756-B0C5-3AC9546CB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216" y="359788"/>
            <a:ext cx="2426356" cy="197030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D7A2523-A35B-411F-A07F-185DF32040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6110" y="345253"/>
            <a:ext cx="2417501" cy="194816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73FF3DA-37E6-4ECA-AE25-5834BE67AA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603" y="2323073"/>
            <a:ext cx="2516175" cy="19570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00767FA-72D9-4E0D-AD1D-9752C86808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7009" y="2348868"/>
            <a:ext cx="2427421" cy="195702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AFE6D7D-ED40-4A23-804A-522E3AE5BF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9263" y="2331603"/>
            <a:ext cx="2431859" cy="197477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D1D5599-30D9-4685-B786-FC1D128E9A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4293" y="2376324"/>
            <a:ext cx="2414108" cy="195258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20D278AA-C5CD-4923-A29B-0CB3642DDE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49332" y="2376324"/>
            <a:ext cx="2427421" cy="195702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D942A2D1-0C31-46F3-958A-3FA7AA6D86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668" y="4462182"/>
            <a:ext cx="5813659" cy="73258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433DCDAB-E801-44E2-85F8-89C1CB09FD1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53428" y="4462182"/>
            <a:ext cx="5806938" cy="74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175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784AED1-FE4A-4F00-AA0A-328AE9B224A3}"/>
              </a:ext>
            </a:extLst>
          </p:cNvPr>
          <p:cNvSpPr txBox="1"/>
          <p:nvPr/>
        </p:nvSpPr>
        <p:spPr>
          <a:xfrm>
            <a:off x="0" y="0"/>
            <a:ext cx="711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ReLU</a:t>
            </a:r>
            <a:endParaRPr lang="ko-KR" altLang="en-US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7B3B6BC4-878E-4E7D-B6E0-B7250B9AF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" y="369332"/>
            <a:ext cx="2481402" cy="1912474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A154CB6-A473-41A5-8964-0895D5532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155" y="373559"/>
            <a:ext cx="2398251" cy="190809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B6D761A3-1E9B-4FCB-A69B-378A91555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324" y="373621"/>
            <a:ext cx="2380747" cy="1899345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7A240E0-3FA7-4D1D-B1D2-37EDAB354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3668" y="386110"/>
            <a:ext cx="2385122" cy="191247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F4B77C91-6D0B-4BFD-A4D0-DBF6C34762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0500" y="386110"/>
            <a:ext cx="2393876" cy="1912474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BF2569C6-6A88-41CD-BE82-0874CC022B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0" y="2298584"/>
            <a:ext cx="2499101" cy="191597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236A4235-7ED7-4C89-A43B-EBBF45B949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8155" y="2293676"/>
            <a:ext cx="2411414" cy="1942284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1241CB4A-9439-4BF3-B83F-874F4827DF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1053" y="2315598"/>
            <a:ext cx="2393876" cy="1920362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47BB7465-A63F-470D-B131-4291599E55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69635" y="2305016"/>
            <a:ext cx="2402645" cy="1924747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002D4143-8B7B-4435-92A0-8ED1A1A972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65375" y="2324222"/>
            <a:ext cx="2393876" cy="1920362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BFEDD883-A541-4B2D-9C2F-5C569C9900F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2749" y="4375976"/>
            <a:ext cx="5884266" cy="809258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5E93B632-5B33-49AF-8BF4-3EA2ACDC34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74987" y="4396550"/>
            <a:ext cx="5774536" cy="78868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5A8EF8EB-2BF6-4801-963C-E62D15E961FF}"/>
              </a:ext>
            </a:extLst>
          </p:cNvPr>
          <p:cNvSpPr txBox="1"/>
          <p:nvPr/>
        </p:nvSpPr>
        <p:spPr>
          <a:xfrm>
            <a:off x="209725" y="5419288"/>
            <a:ext cx="655660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ReLU</a:t>
            </a:r>
            <a:r>
              <a:rPr lang="ko-KR" altLang="en-US" sz="1100"/>
              <a:t>의 경우 노드수가 늘어날 수록 대체적으로 </a:t>
            </a:r>
            <a:r>
              <a:rPr lang="en-US" altLang="ko-KR" sz="1100"/>
              <a:t>Train loss</a:t>
            </a:r>
            <a:r>
              <a:rPr lang="ko-KR" altLang="en-US" sz="1100"/>
              <a:t>는 계속 감소하였음</a:t>
            </a:r>
            <a:r>
              <a:rPr lang="en-US" altLang="ko-KR" sz="1100"/>
              <a:t>, </a:t>
            </a:r>
          </a:p>
          <a:p>
            <a:r>
              <a:rPr lang="en-US" altLang="ko-KR" sz="1100"/>
              <a:t>Test loss</a:t>
            </a:r>
            <a:r>
              <a:rPr lang="ko-KR" altLang="en-US" sz="1100"/>
              <a:t>는 모델이 복잡해질수록 낮아졌으나 은닉층이</a:t>
            </a:r>
            <a:r>
              <a:rPr lang="en-US" altLang="ko-KR" sz="1100"/>
              <a:t>10</a:t>
            </a:r>
            <a:r>
              <a:rPr lang="ko-KR" altLang="en-US" sz="1100"/>
              <a:t>개이고 노드개수가 많을 때 과적합이 발생함</a:t>
            </a:r>
            <a:endParaRPr lang="en-US" altLang="ko-KR" sz="1100"/>
          </a:p>
          <a:p>
            <a:r>
              <a:rPr lang="ko-KR" altLang="en-US" sz="1100"/>
              <a:t>세 활성함수 중 가장 낮은 </a:t>
            </a:r>
            <a:r>
              <a:rPr lang="en-US" altLang="ko-KR" sz="1100"/>
              <a:t>Test loss</a:t>
            </a:r>
            <a:r>
              <a:rPr lang="ko-KR" altLang="en-US" sz="1100"/>
              <a:t>를 가지고 있음</a:t>
            </a:r>
          </a:p>
        </p:txBody>
      </p:sp>
    </p:spTree>
    <p:extLst>
      <p:ext uri="{BB962C8B-B14F-4D97-AF65-F5344CB8AC3E}">
        <p14:creationId xmlns:p14="http://schemas.microsoft.com/office/powerpoint/2010/main" val="4011564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3D199D-7162-4E26-AC55-7B18FA65707C}"/>
              </a:ext>
            </a:extLst>
          </p:cNvPr>
          <p:cNvSpPr txBox="1"/>
          <p:nvPr/>
        </p:nvSpPr>
        <p:spPr>
          <a:xfrm>
            <a:off x="654341" y="3271705"/>
            <a:ext cx="26043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은닉층 </a:t>
            </a:r>
            <a:r>
              <a:rPr lang="en-US" altLang="ko-KR" sz="1400"/>
              <a:t>: 10</a:t>
            </a:r>
          </a:p>
          <a:p>
            <a:r>
              <a:rPr lang="ko-KR" altLang="en-US" sz="1400"/>
              <a:t>노드 </a:t>
            </a:r>
            <a:r>
              <a:rPr lang="en-US" altLang="ko-KR" sz="1400"/>
              <a:t>: 20</a:t>
            </a:r>
          </a:p>
          <a:p>
            <a:r>
              <a:rPr lang="en-US" altLang="ko-KR" sz="1400"/>
              <a:t>Train loss </a:t>
            </a:r>
            <a:r>
              <a:rPr lang="ko-KR" altLang="en-US" sz="1400"/>
              <a:t>평균값 </a:t>
            </a:r>
            <a:r>
              <a:rPr lang="en-US" altLang="ko-KR" sz="1400"/>
              <a:t>: 0.064</a:t>
            </a:r>
          </a:p>
          <a:p>
            <a:r>
              <a:rPr lang="en-US" altLang="ko-KR" sz="1400"/>
              <a:t>Train loss </a:t>
            </a:r>
            <a:r>
              <a:rPr lang="ko-KR" altLang="en-US" sz="1400"/>
              <a:t>표준편차 값</a:t>
            </a:r>
            <a:r>
              <a:rPr lang="en-US" altLang="ko-KR" sz="1400"/>
              <a:t>: 0.0002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208FEC-8DE9-4D1E-8C2C-EDC9F18A69FF}"/>
              </a:ext>
            </a:extLst>
          </p:cNvPr>
          <p:cNvSpPr txBox="1"/>
          <p:nvPr/>
        </p:nvSpPr>
        <p:spPr>
          <a:xfrm>
            <a:off x="4815281" y="3271704"/>
            <a:ext cx="25049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은닉층 </a:t>
            </a:r>
            <a:r>
              <a:rPr lang="en-US" altLang="ko-KR" sz="1400"/>
              <a:t>: 10</a:t>
            </a:r>
          </a:p>
          <a:p>
            <a:r>
              <a:rPr lang="ko-KR" altLang="en-US" sz="1400"/>
              <a:t>노드 </a:t>
            </a:r>
            <a:r>
              <a:rPr lang="en-US" altLang="ko-KR" sz="1400"/>
              <a:t>: 30</a:t>
            </a:r>
          </a:p>
          <a:p>
            <a:r>
              <a:rPr lang="en-US" altLang="ko-KR" sz="1400"/>
              <a:t>Train loss </a:t>
            </a:r>
            <a:r>
              <a:rPr lang="ko-KR" altLang="en-US" sz="1400"/>
              <a:t>평균값 </a:t>
            </a:r>
            <a:r>
              <a:rPr lang="en-US" altLang="ko-KR" sz="1400"/>
              <a:t>: 0.068</a:t>
            </a:r>
          </a:p>
          <a:p>
            <a:r>
              <a:rPr lang="en-US" altLang="ko-KR" sz="1400"/>
              <a:t>Train loss </a:t>
            </a:r>
            <a:r>
              <a:rPr lang="ko-KR" altLang="en-US" sz="1400"/>
              <a:t>표준편차 값</a:t>
            </a:r>
            <a:r>
              <a:rPr lang="en-US" altLang="ko-KR" sz="1400"/>
              <a:t>: 0.003</a:t>
            </a:r>
            <a:endParaRPr lang="ko-KR" altLang="en-US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4DBDA2-8D1F-40AD-8FAB-613352689DC3}"/>
              </a:ext>
            </a:extLst>
          </p:cNvPr>
          <p:cNvSpPr txBox="1"/>
          <p:nvPr/>
        </p:nvSpPr>
        <p:spPr>
          <a:xfrm>
            <a:off x="8665828" y="3271703"/>
            <a:ext cx="26043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은닉층 </a:t>
            </a:r>
            <a:r>
              <a:rPr lang="en-US" altLang="ko-KR" sz="1400"/>
              <a:t>: 10</a:t>
            </a:r>
          </a:p>
          <a:p>
            <a:r>
              <a:rPr lang="ko-KR" altLang="en-US" sz="1400"/>
              <a:t>노드 </a:t>
            </a:r>
            <a:r>
              <a:rPr lang="en-US" altLang="ko-KR" sz="1400"/>
              <a:t>: 200</a:t>
            </a:r>
          </a:p>
          <a:p>
            <a:r>
              <a:rPr lang="en-US" altLang="ko-KR" sz="1400"/>
              <a:t>Train loss </a:t>
            </a:r>
            <a:r>
              <a:rPr lang="ko-KR" altLang="en-US" sz="1400"/>
              <a:t>평균값 </a:t>
            </a:r>
            <a:r>
              <a:rPr lang="en-US" altLang="ko-KR" sz="1400"/>
              <a:t>: 0.061</a:t>
            </a:r>
          </a:p>
          <a:p>
            <a:r>
              <a:rPr lang="en-US" altLang="ko-KR" sz="1400"/>
              <a:t>Train loss </a:t>
            </a:r>
            <a:r>
              <a:rPr lang="ko-KR" altLang="en-US" sz="1400"/>
              <a:t>표준편차 값</a:t>
            </a:r>
            <a:r>
              <a:rPr lang="en-US" altLang="ko-KR" sz="1400"/>
              <a:t>: 0.0002</a:t>
            </a:r>
            <a:endParaRPr lang="ko-KR" altLang="en-US" sz="1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7CD209-421B-4A4B-9708-01BC23AFDB8D}"/>
              </a:ext>
            </a:extLst>
          </p:cNvPr>
          <p:cNvSpPr txBox="1"/>
          <p:nvPr/>
        </p:nvSpPr>
        <p:spPr>
          <a:xfrm>
            <a:off x="654341" y="4748169"/>
            <a:ext cx="9307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PPNS</a:t>
            </a:r>
            <a:r>
              <a:rPr lang="ko-KR" altLang="en-US" sz="1200"/>
              <a:t>와 </a:t>
            </a:r>
            <a:r>
              <a:rPr lang="en-US" altLang="ko-KR" sz="1200"/>
              <a:t>PPNSPLUS</a:t>
            </a:r>
            <a:r>
              <a:rPr lang="ko-KR" altLang="en-US" sz="1200"/>
              <a:t>의 경우 노드와 은닉층이 무조건 많아야 좋은 결과를 얻는 것은 아님</a:t>
            </a:r>
            <a:r>
              <a:rPr lang="en-US" altLang="ko-KR" sz="1200"/>
              <a:t>, </a:t>
            </a:r>
          </a:p>
          <a:p>
            <a:r>
              <a:rPr lang="en-US" altLang="ko-KR" sz="1200"/>
              <a:t>ReLU</a:t>
            </a:r>
            <a:r>
              <a:rPr lang="ko-KR" altLang="en-US" sz="1200"/>
              <a:t>의 경우 마지막 모델</a:t>
            </a:r>
            <a:r>
              <a:rPr lang="en-US" altLang="ko-KR" sz="1200"/>
              <a:t>(</a:t>
            </a:r>
            <a:r>
              <a:rPr lang="ko-KR" altLang="en-US" sz="1200"/>
              <a:t>은닉층</a:t>
            </a:r>
            <a:r>
              <a:rPr lang="en-US" altLang="ko-KR" sz="1200"/>
              <a:t>10 </a:t>
            </a:r>
            <a:r>
              <a:rPr lang="ko-KR" altLang="en-US" sz="1200"/>
              <a:t>노드</a:t>
            </a:r>
            <a:r>
              <a:rPr lang="en-US" altLang="ko-KR" sz="1200"/>
              <a:t>200)</a:t>
            </a:r>
            <a:r>
              <a:rPr lang="ko-KR" altLang="en-US" sz="1200"/>
              <a:t>의 </a:t>
            </a:r>
            <a:r>
              <a:rPr lang="en-US" altLang="ko-KR" sz="1200"/>
              <a:t>Train loss </a:t>
            </a:r>
            <a:r>
              <a:rPr lang="ko-KR" altLang="en-US" sz="1200"/>
              <a:t>가 가장 낮음 </a:t>
            </a:r>
            <a:r>
              <a:rPr lang="en-US" altLang="ko-KR" sz="1200"/>
              <a:t>(</a:t>
            </a:r>
            <a:r>
              <a:rPr lang="ko-KR" altLang="en-US" sz="1200"/>
              <a:t>노드를 더욱 늘리면 더 줄어들 가능성</a:t>
            </a:r>
            <a:r>
              <a:rPr lang="en-US" altLang="ko-KR" sz="1200"/>
              <a:t>) , but overfitting </a:t>
            </a:r>
            <a:r>
              <a:rPr lang="ko-KR" altLang="en-US" sz="1200"/>
              <a:t>고려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9B5DD21-40B6-4242-A2A7-1FDF202B0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6" y="307206"/>
            <a:ext cx="3757719" cy="296449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6DEEE2E-22F8-4DCD-B89B-6D4D4CFE6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684" y="250989"/>
            <a:ext cx="3807367" cy="306820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7E3D224-3409-4BD2-9426-F56E545C5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5339" y="279097"/>
            <a:ext cx="3770159" cy="301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32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A6B7B9-2C88-4645-9A25-706FC316A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F573AA-85CA-49E1-9A2C-F4C1823AC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Keras </a:t>
            </a:r>
            <a:r>
              <a:rPr lang="ko-KR" altLang="en-US"/>
              <a:t>코드</a:t>
            </a:r>
            <a:r>
              <a:rPr lang="en-US" altLang="ko-KR"/>
              <a:t>, </a:t>
            </a:r>
            <a:r>
              <a:rPr lang="ko-KR" altLang="en-US"/>
              <a:t>전체 그림</a:t>
            </a:r>
          </a:p>
        </p:txBody>
      </p:sp>
    </p:spTree>
    <p:extLst>
      <p:ext uri="{BB962C8B-B14F-4D97-AF65-F5344CB8AC3E}">
        <p14:creationId xmlns:p14="http://schemas.microsoft.com/office/powerpoint/2010/main" val="2944305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21D026F-8E5C-4437-A59D-4D944D5D7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68"/>
            <a:ext cx="3956586" cy="30138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99D8BDB-6B6E-449A-8396-07FCD15E0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678" y="156749"/>
            <a:ext cx="3874013" cy="30070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F324C2E-424E-4804-84FC-112BF1F57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691" y="127470"/>
            <a:ext cx="3853368" cy="30276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DFB0355-F016-4FC8-A7DD-CA58145C3A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1" y="3521797"/>
            <a:ext cx="3949705" cy="30001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F2D9949-B7B0-4692-866D-94018256B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1419" y="3522646"/>
            <a:ext cx="3901537" cy="302076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046B559-939F-4AE4-B705-C1B532AB2D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7243" y="3521797"/>
            <a:ext cx="3860251" cy="305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987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7C6B1B1-0652-4029-850F-AC47C0DE2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75561" cy="30044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D177CEC-2922-4368-AE76-0AC8AFED4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987" y="0"/>
            <a:ext cx="3902998" cy="30249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3FABD9-BDCD-4CEE-8B2B-92D417F2F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64447"/>
            <a:ext cx="3916789" cy="30272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8520CF6-4048-49CB-85C5-C178E977D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5561" y="3164447"/>
            <a:ext cx="3909893" cy="30134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F695EC-2919-472D-B1F1-639D664AFC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2350" y="3205821"/>
            <a:ext cx="3902997" cy="298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99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6BB7237-9A40-4748-AE82-8EF456E07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03810" cy="29930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7D36FFA-30C3-4D4B-9263-53A0AB55E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032" y="10872"/>
            <a:ext cx="3964875" cy="29821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4733C12-D877-4E0A-B778-C710F1FA1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6923" y="10872"/>
            <a:ext cx="3814295" cy="30133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A935E29-1989-443B-8132-EC743B4D92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29000"/>
            <a:ext cx="3837592" cy="295251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0DA140F-3316-40F1-8B60-657B9CAB6F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9203" y="3437389"/>
            <a:ext cx="3776786" cy="295927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9603734-F92C-4AE1-B14D-9EFB584B8D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1651" y="3450902"/>
            <a:ext cx="3783541" cy="294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96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744B555-BBEF-420C-B18F-CD608BDA7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99552" cy="29096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19A0E0F-6F33-4FAB-B749-450AEFEB5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996" y="0"/>
            <a:ext cx="3706135" cy="28701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68C5817-E4FB-4C23-843D-5E50F6523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09612"/>
            <a:ext cx="3723214" cy="28965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B3DA021-F642-4B3A-9D47-DB634EB97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9552" y="2988957"/>
            <a:ext cx="3703374" cy="28701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67EC41A-A574-4A9B-8790-664E2D8232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2206" y="2988957"/>
            <a:ext cx="3736440" cy="287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516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F61E73E-AA64-4FD3-8A67-6E7A74D62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50622" cy="30584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CA549A-9585-42B9-9B38-DD691C487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622" y="25430"/>
            <a:ext cx="3940172" cy="30171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053512-9B9D-49D0-90EF-1B305D5BA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569" y="0"/>
            <a:ext cx="3864399" cy="30102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27118EF-A3F8-4092-A3B5-F5DD21412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50778"/>
            <a:ext cx="3885064" cy="30309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09F5306-8670-403B-BFB6-593AFEAD13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2233" y="3266678"/>
            <a:ext cx="3898841" cy="304467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A2EA793-DCDE-436E-A442-4A3E7CB0A8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0163" y="3287343"/>
            <a:ext cx="3864399" cy="302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61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37C592B-313F-4DC5-BB5E-F6C6F1840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3938219" cy="30708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99CF49C-EFB0-44A6-BA20-2139EF95E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218" y="6993"/>
            <a:ext cx="3959204" cy="30568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BA7AC9C-3ABE-46C2-B9BF-3D6C92FC4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64" y="3077824"/>
            <a:ext cx="3959204" cy="31052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94DF8F1-A093-4B30-9777-6249E895D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9868" y="3098872"/>
            <a:ext cx="3966261" cy="3098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78324DB-E8E2-4019-A830-57B9B24C08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6129" y="3098872"/>
            <a:ext cx="3959204" cy="311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76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74F6A6-EA6D-4D88-B3A6-C3D2443CF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244" y="1511023"/>
            <a:ext cx="5225467" cy="298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38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43E4C00-35AD-4831-BB7C-9A1C9AFB2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75391" cy="31351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C610D40-1C87-49DC-AB9B-0D2D31A27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786" y="0"/>
            <a:ext cx="4003636" cy="31068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039A15-EBE7-47FD-AE6D-43DB97C4D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8422" y="24714"/>
            <a:ext cx="3982452" cy="30856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1342186-DBB0-47A2-A2E9-49385E35F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01900"/>
            <a:ext cx="3996574" cy="30786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D319B6F-6EF6-49E5-931E-683BDAB479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5391" y="3284246"/>
            <a:ext cx="3989514" cy="31139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5334B7B-82DF-455F-B317-7F678B9DE2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8422" y="3273654"/>
            <a:ext cx="3996574" cy="313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046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B28C2F-B803-4B2D-8F28-0638149FB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4035105" cy="31423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E2A7F1C-5C12-4D5D-9ABC-C1890015F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104" y="14284"/>
            <a:ext cx="4027963" cy="31280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B1E5A4B-7F5F-41A1-8D3F-B433389B6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50649"/>
            <a:ext cx="4071198" cy="31977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821541D-9A3B-47AF-9A3E-ACC28085D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824" y="3279522"/>
            <a:ext cx="4063980" cy="31400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C76802D-ACA7-4011-A3A3-4BC70A5848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4133" y="3279522"/>
            <a:ext cx="4035106" cy="314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34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3BD392-54CD-4C0E-8EA7-7A44A5C8C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99879" cy="30969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99A1F50-0949-4D48-9897-2B83B74C2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297" y="0"/>
            <a:ext cx="3985770" cy="30969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44826E-2084-4239-A441-B267E6793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954" y="0"/>
            <a:ext cx="3957553" cy="30898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93E6DF3-B53D-4A31-AFE7-AA4788985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09" y="3399122"/>
            <a:ext cx="3985770" cy="30616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0B3C441-884F-4668-BB1C-F31673A51B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1297" y="3399122"/>
            <a:ext cx="3999880" cy="31180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E198904-A9D6-493B-B867-A8B9785ABA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7067" y="3429000"/>
            <a:ext cx="3957553" cy="307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45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F0951B8-3B33-4C2B-AB5A-2F2CA3073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19595" cy="32852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CDA3B6-999A-4AEF-9F8E-534941704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039" y="29663"/>
            <a:ext cx="4204763" cy="32555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A27FD3-C0F2-4151-812E-935439AF7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14" y="3177453"/>
            <a:ext cx="3976009" cy="30807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0C9C10-29A2-4B7C-8B1B-F893C12D5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8453" y="3206161"/>
            <a:ext cx="3997158" cy="30807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01C00A4-7918-420F-948A-6BAFEA7E98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1553" y="3218091"/>
            <a:ext cx="3997158" cy="307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57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9742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A1509B-779C-4CF6-BB34-18ACE6652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41"/>
            <a:ext cx="3935577" cy="30586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429F909-207F-45D8-8759-4F0F448C4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487" y="21141"/>
            <a:ext cx="3949607" cy="30656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11335F-6E7D-44F6-A56B-CE36D25EB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004" y="12752"/>
            <a:ext cx="3977669" cy="31077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1A5A3C-75FD-408C-B470-1EBBBEB88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93" y="3429000"/>
            <a:ext cx="3956622" cy="30797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DF4D07F-C4E3-4C68-8DE0-E360A07619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4704" y="3429000"/>
            <a:ext cx="3942592" cy="30867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32ECB52-1F83-4F3E-B43F-1C3C7233B3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7296" y="3471092"/>
            <a:ext cx="3949607" cy="304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314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31F45E-5DCA-4AB1-BB3A-761BD5C18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80517" cy="32317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88A8890-7256-4DE6-BF05-E1CFFFD2F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517" y="0"/>
            <a:ext cx="4195342" cy="32613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D056B8-6C93-4B51-AB63-171EE8282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" y="3231748"/>
            <a:ext cx="3831626" cy="30267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5342B11-FA06-4B73-BFD7-8E3EF4FC4D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6663" y="3272450"/>
            <a:ext cx="3859142" cy="29855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76D243C-250D-4596-B54A-88C157C54D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040" y="3261396"/>
            <a:ext cx="3845384" cy="300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28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47DA90-BEA9-4C66-8D47-408B8C1D8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" y="23989"/>
            <a:ext cx="3825418" cy="29624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7DC178-12FC-420C-BBE7-56B4B9253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835" y="-1"/>
            <a:ext cx="3832212" cy="29964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5F6101-5A8A-4F81-A585-1C6E462B3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947" y="-1"/>
            <a:ext cx="3832212" cy="30032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51C75B1-F19F-4E35-AC96-65ABB4E2A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29000"/>
            <a:ext cx="3805034" cy="29692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AF6F4EB-128C-4E52-909F-F6B03283B5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5034" y="3472021"/>
            <a:ext cx="3811828" cy="29760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500FFF5-B0C8-41A7-B3C6-3BFF610B6E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5047" y="3472021"/>
            <a:ext cx="3825418" cy="298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60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BA777A4-FA3E-4734-AB54-DF13D63DC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56272" cy="30215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C1DA9AF-A41F-4190-9E09-E87A3E01D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272" y="0"/>
            <a:ext cx="3856272" cy="30077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718AF0E-8C25-4C3E-BE7B-B21DE2203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52" y="3231684"/>
            <a:ext cx="3842574" cy="29863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2984771-47A3-47A4-A49F-37CB158FB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7926" y="3217887"/>
            <a:ext cx="3856273" cy="29863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7406A68-ADCE-4A9C-8A6C-05CD594859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7655" y="3236179"/>
            <a:ext cx="3856273" cy="302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73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1DA78E-8902-41DD-93F3-FB6C43C09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20080" cy="31116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325E4EA-2953-4331-B860-74264AC3B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728" y="0"/>
            <a:ext cx="4034387" cy="31116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760100-1D7B-465B-9CF2-CF3B21FEB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8115" y="0"/>
            <a:ext cx="4041540" cy="31116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E4F823-3219-4920-9BE7-5AF502741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69516"/>
            <a:ext cx="3984315" cy="31402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4FFA1C9-849D-473E-B5DC-058182E815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8691" y="3661208"/>
            <a:ext cx="4084459" cy="31116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A08984A-6F98-4DBD-AF87-38D0C6DA47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1034" y="3654055"/>
            <a:ext cx="3998621" cy="311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13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BC9C72C0-C957-4EAC-AE67-B07A7B7CC488}"/>
              </a:ext>
            </a:extLst>
          </p:cNvPr>
          <p:cNvGraphicFramePr>
            <a:graphicFrameLocks noGrp="1"/>
          </p:cNvGraphicFramePr>
          <p:nvPr/>
        </p:nvGraphicFramePr>
        <p:xfrm>
          <a:off x="1822994" y="2557175"/>
          <a:ext cx="8128002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26325085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4750686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8085909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09454580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7330964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783359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확률적 </a:t>
                      </a:r>
                      <a:r>
                        <a:rPr lang="en-US" altLang="ko-KR" sz="1400"/>
                        <a:t>XOR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은닉층</a:t>
                      </a:r>
                      <a:r>
                        <a:rPr lang="en-US" altLang="ko-KR" sz="1400"/>
                        <a:t> </a:t>
                      </a:r>
                      <a:r>
                        <a:rPr lang="ko-KR" altLang="en-US" sz="1400"/>
                        <a:t>수 </a:t>
                      </a:r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2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3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5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10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5076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노드 수 </a:t>
                      </a:r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C1,1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C1,2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C1,3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C1,5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C1,10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818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2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C2,1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C2,2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C2,3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C2,5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C2,10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09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3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C3,1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C3,2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C3,3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C3,5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C3,10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673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5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C5,1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C5,2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C5,3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C5,5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C5,10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54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10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C10,1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C10,2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C10,3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C10,5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C10,10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96164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891DEEB-0F9B-433A-833D-F55086E560CB}"/>
              </a:ext>
            </a:extLst>
          </p:cNvPr>
          <p:cNvSpPr txBox="1"/>
          <p:nvPr/>
        </p:nvSpPr>
        <p:spPr>
          <a:xfrm>
            <a:off x="272522" y="174411"/>
            <a:ext cx="366100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확률적 </a:t>
            </a:r>
            <a:r>
              <a:rPr lang="en-US" altLang="ko-KR" sz="1400"/>
              <a:t>XOR Train data 1500, Test data 500</a:t>
            </a:r>
          </a:p>
          <a:p>
            <a:r>
              <a:rPr lang="en-US" altLang="ko-KR" sz="1400"/>
              <a:t>SGD momentum(lr=0.001)</a:t>
            </a:r>
          </a:p>
          <a:p>
            <a:r>
              <a:rPr lang="en-US" altLang="ko-KR" sz="1400"/>
              <a:t>MSE</a:t>
            </a:r>
          </a:p>
          <a:p>
            <a:r>
              <a:rPr lang="en-US" altLang="ko-KR" sz="1400"/>
              <a:t>Epoch : 300,</a:t>
            </a:r>
          </a:p>
          <a:p>
            <a:r>
              <a:rPr lang="en-US" altLang="ko-KR" sz="1400"/>
              <a:t>Batch size : 128</a:t>
            </a:r>
          </a:p>
          <a:p>
            <a:r>
              <a:rPr lang="ko-KR" altLang="en-US" sz="1400"/>
              <a:t>각</a:t>
            </a:r>
            <a:r>
              <a:rPr lang="en-US" altLang="ko-KR" sz="1400"/>
              <a:t> </a:t>
            </a:r>
            <a:r>
              <a:rPr lang="ko-KR" altLang="en-US" sz="1400"/>
              <a:t>실험을 </a:t>
            </a:r>
            <a:r>
              <a:rPr lang="en-US" altLang="ko-KR" sz="1400"/>
              <a:t>10</a:t>
            </a:r>
            <a:r>
              <a:rPr lang="ko-KR" altLang="en-US" sz="1400"/>
              <a:t>번씩 랜덤한 초기화로 실행</a:t>
            </a:r>
            <a:endParaRPr lang="en-US" altLang="ko-KR" sz="1400"/>
          </a:p>
          <a:p>
            <a:endParaRPr lang="en-US" altLang="ko-KR" sz="1400"/>
          </a:p>
          <a:p>
            <a:r>
              <a:rPr lang="en-US" altLang="ko-KR" sz="1400"/>
              <a:t>ReLU,</a:t>
            </a:r>
            <a:r>
              <a:rPr lang="ko-KR" altLang="en-US" sz="1400"/>
              <a:t> </a:t>
            </a:r>
            <a:r>
              <a:rPr lang="en-US" altLang="ko-KR" sz="1400"/>
              <a:t>PPNS</a:t>
            </a:r>
            <a:r>
              <a:rPr lang="ko-KR" altLang="en-US" sz="1400"/>
              <a:t> </a:t>
            </a:r>
            <a:r>
              <a:rPr lang="en-US" altLang="ko-KR" sz="1400"/>
              <a:t>, CPAF(sigmoid)</a:t>
            </a:r>
          </a:p>
          <a:p>
            <a:endParaRPr lang="en-US" altLang="ko-KR" sz="1400"/>
          </a:p>
          <a:p>
            <a:r>
              <a:rPr lang="en-US" altLang="ko-KR" sz="1400"/>
              <a:t>CPAF a,b = 4.6, 2 or -2 , PPNS a = 5</a:t>
            </a:r>
            <a:endParaRPr lang="ko-KR" alt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72CC7D-1F7F-4333-B533-7D586D3CF4FB}"/>
              </a:ext>
            </a:extLst>
          </p:cNvPr>
          <p:cNvSpPr txBox="1"/>
          <p:nvPr/>
        </p:nvSpPr>
        <p:spPr>
          <a:xfrm>
            <a:off x="339634" y="5268093"/>
            <a:ext cx="65572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Train loss </a:t>
            </a:r>
            <a:r>
              <a:rPr lang="ko-KR" altLang="en-US"/>
              <a:t>와 </a:t>
            </a:r>
            <a:r>
              <a:rPr lang="en-US" altLang="ko-KR"/>
              <a:t>Test loss </a:t>
            </a:r>
            <a:r>
              <a:rPr lang="ko-KR" altLang="en-US"/>
              <a:t>의 형태는 거의 비슷하여 </a:t>
            </a:r>
            <a:r>
              <a:rPr lang="en-US" altLang="ko-KR"/>
              <a:t>Test loss </a:t>
            </a:r>
            <a:r>
              <a:rPr lang="ko-KR" altLang="en-US"/>
              <a:t>생략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Loss </a:t>
            </a:r>
            <a:r>
              <a:rPr lang="ko-KR" altLang="en-US"/>
              <a:t>값에 주의</a:t>
            </a:r>
            <a:r>
              <a:rPr lang="en-US" altLang="ko-KR"/>
              <a:t>(</a:t>
            </a:r>
            <a:r>
              <a:rPr lang="ko-KR" altLang="en-US"/>
              <a:t>달라짐 노드</a:t>
            </a:r>
            <a:r>
              <a:rPr lang="en-US" altLang="ko-KR"/>
              <a:t>, </a:t>
            </a:r>
            <a:r>
              <a:rPr lang="ko-KR" altLang="en-US"/>
              <a:t>은닉층에 따라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D2A338-98F7-4F12-9ABC-A392C7E6C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607" y="164850"/>
            <a:ext cx="3041621" cy="225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8787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0246C4-C40E-4B98-AB1C-D56D961EA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4141097" cy="31972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6524B4-E037-48FF-BC3B-F991CFCF4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098" y="0"/>
            <a:ext cx="4111831" cy="32045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8DF9EAF-95B4-4D12-A615-E21011768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5" y="3277255"/>
            <a:ext cx="4114295" cy="31542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3BF870B-A541-4D9E-B16F-4611B25D54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5931" y="3284570"/>
            <a:ext cx="4049332" cy="31542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38B7E3D-982C-42EC-A046-C5A34FCB01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0096" y="3304651"/>
            <a:ext cx="4027678" cy="314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265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B8E4D6A-7B03-4B3E-B6B6-9D61E828D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62681" cy="31038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60EA08C-CC31-4CAB-90CE-4E700F574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992" y="0"/>
            <a:ext cx="3970347" cy="31109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B11CB94-146A-4901-A46F-AB13A1A76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0786" y="7198"/>
            <a:ext cx="3977450" cy="30967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3D009B6-CE4F-44A3-9BC9-F31BF8128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15" y="3429000"/>
            <a:ext cx="3977450" cy="31393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961ABC3-2716-4030-B612-582ECF45EC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0065" y="3436103"/>
            <a:ext cx="3977450" cy="31322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94C8CFF-5C04-48EF-B762-BC1B2EA653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8917" y="3488395"/>
            <a:ext cx="4012962" cy="309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32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851D63-CB44-4F08-A535-04387FC5F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18117" cy="31778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D118CA5-6342-426A-B379-6C60630CF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117" y="0"/>
            <a:ext cx="4074385" cy="32070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79CA09A-383D-493C-BA7E-CFB9A34B9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5" y="3045395"/>
            <a:ext cx="4017438" cy="31270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39B4BCC-A9E3-4EF8-8874-1CFC826C2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7501" y="3020228"/>
            <a:ext cx="4031685" cy="31484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AFDCCFA-B50C-4A09-8520-F3EE63505F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9285" y="3054372"/>
            <a:ext cx="4010315" cy="311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567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B6067A-72AA-4ED9-9C23-4F1C26806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668"/>
            <a:ext cx="3983275" cy="31424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84001F-F66A-4A16-86F4-A7592C7F3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886" y="141561"/>
            <a:ext cx="3997524" cy="31139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4E3370E-29AF-4512-8F13-26EE71F12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2410" y="171722"/>
            <a:ext cx="4004650" cy="31068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D955DB9-9A84-4205-9319-DD3EB8F66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63" y="3523678"/>
            <a:ext cx="3976149" cy="31566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C71C6A2-5282-4989-9909-1652415963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4886" y="3560570"/>
            <a:ext cx="4004652" cy="31424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5207D50-915B-4696-8F06-B7034C07DC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1374" y="3560570"/>
            <a:ext cx="3990400" cy="312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341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DDC3F62-259F-4DB9-B3BF-412114F59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94737" cy="32867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67B8B2-8C20-4115-9923-C2CF46FB6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737" y="15008"/>
            <a:ext cx="4209745" cy="32717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C43F464-8CCA-44E8-8074-6177A0828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9" y="3301761"/>
            <a:ext cx="4011612" cy="30989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99EA43-DE90-4BA8-90C1-56AF6FE193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2514" y="3324000"/>
            <a:ext cx="3969161" cy="30776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AC98601-736F-4537-AD7F-CCEC322E4F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8447" y="3334125"/>
            <a:ext cx="3962086" cy="309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9015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D1406DC-53EE-419D-9852-76E67EDA7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51" y="1150078"/>
            <a:ext cx="5610225" cy="4171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832639-FE83-4149-A4E5-EB96D9F0754A}"/>
              </a:ext>
            </a:extLst>
          </p:cNvPr>
          <p:cNvSpPr txBox="1"/>
          <p:nvPr/>
        </p:nvSpPr>
        <p:spPr>
          <a:xfrm>
            <a:off x="7877263" y="51172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과적합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7C1F54-E65F-46DF-BE4F-486188857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926" y="1150078"/>
            <a:ext cx="553402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784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A1E8239-2D99-482E-8AEE-7437BBB9A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81" y="541244"/>
            <a:ext cx="3989871" cy="30985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80A7E6-12B8-4A54-9115-DC0E71145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2" y="541244"/>
            <a:ext cx="4046465" cy="31409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575E8C2-E980-4FD3-84E1-49E6C51E1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026" y="590517"/>
            <a:ext cx="4011093" cy="31126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573BC4-9A61-44A9-9E3A-15D2221F87F4}"/>
              </a:ext>
            </a:extLst>
          </p:cNvPr>
          <p:cNvSpPr txBox="1"/>
          <p:nvPr/>
        </p:nvSpPr>
        <p:spPr>
          <a:xfrm>
            <a:off x="687897" y="4269996"/>
            <a:ext cx="9445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왜 </a:t>
            </a:r>
            <a:r>
              <a:rPr lang="en-US" altLang="ko-KR"/>
              <a:t>Train loss</a:t>
            </a:r>
            <a:r>
              <a:rPr lang="ko-KR" altLang="en-US"/>
              <a:t>에서도 파라미터 뿐아니라 유연성까지 갖추었는데 </a:t>
            </a:r>
            <a:r>
              <a:rPr lang="en-US" altLang="ko-KR"/>
              <a:t>ReLU</a:t>
            </a:r>
            <a:r>
              <a:rPr lang="ko-KR" altLang="en-US"/>
              <a:t>가 더 많이 내려갈까</a:t>
            </a:r>
            <a:r>
              <a:rPr lang="en-US" altLang="ko-KR"/>
              <a:t>?</a:t>
            </a:r>
          </a:p>
          <a:p>
            <a:r>
              <a:rPr lang="ko-KR" altLang="en-US"/>
              <a:t>손실함수 복잡도는 비교적 심해보이진 않는데 </a:t>
            </a:r>
            <a:r>
              <a:rPr lang="en-US" altLang="ko-KR"/>
              <a:t>saturation </a:t>
            </a:r>
            <a:r>
              <a:rPr lang="ko-KR" altLang="en-US"/>
              <a:t>인가</a:t>
            </a:r>
            <a:r>
              <a:rPr lang="en-US" altLang="ko-KR"/>
              <a:t>?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091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FD6E4D-7EA5-43E4-B399-D1809C0B3AA7}"/>
              </a:ext>
            </a:extLst>
          </p:cNvPr>
          <p:cNvSpPr txBox="1"/>
          <p:nvPr/>
        </p:nvSpPr>
        <p:spPr>
          <a:xfrm>
            <a:off x="184558" y="125835"/>
            <a:ext cx="4423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Code </a:t>
            </a:r>
            <a:r>
              <a:rPr lang="ko-KR" altLang="en-US"/>
              <a:t>계산이 맞는지 확인</a:t>
            </a:r>
            <a:r>
              <a:rPr lang="en-US" altLang="ko-KR"/>
              <a:t>, </a:t>
            </a:r>
            <a:r>
              <a:rPr lang="ko-KR" altLang="en-US"/>
              <a:t>계산맞음 확인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E9FCE6-01D1-49D8-AEDC-9377E0A90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46" y="732942"/>
            <a:ext cx="3873288" cy="54927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AC72241-5703-4279-84A7-FF91E8D32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104" y="702577"/>
            <a:ext cx="3873288" cy="55535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C1A42D8-14E6-475C-AAED-942DC3AC9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500" y="702577"/>
            <a:ext cx="3828310" cy="5452845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33C6BA71-9B93-43FC-A1B7-4298FEB7D249}"/>
              </a:ext>
            </a:extLst>
          </p:cNvPr>
          <p:cNvSpPr/>
          <p:nvPr/>
        </p:nvSpPr>
        <p:spPr>
          <a:xfrm>
            <a:off x="11114222" y="3856839"/>
            <a:ext cx="738588" cy="176169"/>
          </a:xfrm>
          <a:prstGeom prst="ellipse">
            <a:avLst/>
          </a:prstGeom>
          <a:noFill/>
          <a:ln w="95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56C56C-71EC-46BA-AD8F-8C5A88CF1FD6}"/>
              </a:ext>
            </a:extLst>
          </p:cNvPr>
          <p:cNvSpPr txBox="1"/>
          <p:nvPr/>
        </p:nvSpPr>
        <p:spPr>
          <a:xfrm>
            <a:off x="10803829" y="3438940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Saturation?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2387543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9E5813-C21A-4B96-B489-5357BAAC9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07" y="536894"/>
            <a:ext cx="3828309" cy="54234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370D076-6B05-424E-9797-B06EC077D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923" y="536894"/>
            <a:ext cx="3827530" cy="542343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22CF64D-0CDA-4E4F-B9A0-89CC850D6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860" y="568330"/>
            <a:ext cx="3861983" cy="536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81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EF17882-D349-42FA-98D0-37E5C0D48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062"/>
            <a:ext cx="3783435" cy="54162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506949-D4DA-4EE0-BCAD-AFCF5E2B4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650" y="562062"/>
            <a:ext cx="3783435" cy="5445753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A2B9F10B-1956-4563-9FF9-2D0E377E4499}"/>
              </a:ext>
            </a:extLst>
          </p:cNvPr>
          <p:cNvSpPr/>
          <p:nvPr/>
        </p:nvSpPr>
        <p:spPr>
          <a:xfrm>
            <a:off x="5844151" y="1761142"/>
            <a:ext cx="1764663" cy="363282"/>
          </a:xfrm>
          <a:prstGeom prst="ellipse">
            <a:avLst/>
          </a:prstGeom>
          <a:noFill/>
          <a:ln w="95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A890D2-DA31-45EA-AD2B-BEA0CD085950}"/>
              </a:ext>
            </a:extLst>
          </p:cNvPr>
          <p:cNvSpPr txBox="1"/>
          <p:nvPr/>
        </p:nvSpPr>
        <p:spPr>
          <a:xfrm>
            <a:off x="6943109" y="1308135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진동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924E59D-F497-4956-98DF-356260E94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3300" y="562061"/>
            <a:ext cx="3835423" cy="541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457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0F5310-9CCD-426A-AF61-FA362DF88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70" y="897622"/>
            <a:ext cx="3687455" cy="52659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91751B-72FD-45C6-A233-83BAB11CF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195" y="897622"/>
            <a:ext cx="3687455" cy="53594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89DE7F-8FD2-416B-A98E-16FE05336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985" y="897622"/>
            <a:ext cx="3781205" cy="535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11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417F63-52F4-44FF-81DF-705836FAA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90BA82-9025-46EC-A367-17FD18A08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/>
              <a:t>구조가 복잡해질수록 </a:t>
            </a:r>
            <a:r>
              <a:rPr lang="en-US" altLang="ko-KR" sz="2000"/>
              <a:t>Train Test loss</a:t>
            </a:r>
            <a:r>
              <a:rPr lang="ko-KR" altLang="en-US" sz="2000"/>
              <a:t>가 어떻게 변화되는가</a:t>
            </a:r>
            <a:r>
              <a:rPr lang="en-US" altLang="ko-KR" sz="2000"/>
              <a:t>?</a:t>
            </a:r>
          </a:p>
          <a:p>
            <a:r>
              <a:rPr lang="ko-KR" altLang="en-US" sz="2000"/>
              <a:t>활성함수별로 </a:t>
            </a:r>
            <a:r>
              <a:rPr lang="en-US" altLang="ko-KR" sz="2000"/>
              <a:t>10</a:t>
            </a:r>
            <a:r>
              <a:rPr lang="ko-KR" altLang="en-US" sz="2000"/>
              <a:t>회씩 실험된 은닉층에 따른 노드 개수 </a:t>
            </a:r>
            <a:r>
              <a:rPr lang="en-US" altLang="ko-KR" sz="2000"/>
              <a:t>[1,2,3,5,10,20,30,50,100,150,200] </a:t>
            </a:r>
            <a:r>
              <a:rPr lang="ko-KR" altLang="en-US" sz="2000"/>
              <a:t>에 대해 </a:t>
            </a:r>
            <a:r>
              <a:rPr lang="en-US" altLang="ko-KR" sz="2000"/>
              <a:t>300epoch</a:t>
            </a:r>
            <a:r>
              <a:rPr lang="ko-KR" altLang="en-US" sz="2000"/>
              <a:t> 중 </a:t>
            </a:r>
            <a:r>
              <a:rPr lang="en-US" altLang="ko-KR" sz="2000"/>
              <a:t>epoch</a:t>
            </a:r>
            <a:r>
              <a:rPr lang="ko-KR" altLang="en-US" sz="2000"/>
              <a:t>별로 평균이 가장낮은 것을 찍었고 그에 대응하는 표준편차를 찍은 그래프임</a:t>
            </a:r>
            <a:r>
              <a:rPr lang="en-US" altLang="ko-KR" sz="2000"/>
              <a:t>.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562746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784AED1-FE4A-4F00-AA0A-328AE9B224A3}"/>
              </a:ext>
            </a:extLst>
          </p:cNvPr>
          <p:cNvSpPr txBox="1"/>
          <p:nvPr/>
        </p:nvSpPr>
        <p:spPr>
          <a:xfrm>
            <a:off x="100668" y="16585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PPNS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49CBC4-9ED9-4467-A8F5-E518F47C38E7}"/>
              </a:ext>
            </a:extLst>
          </p:cNvPr>
          <p:cNvSpPr txBox="1"/>
          <p:nvPr/>
        </p:nvSpPr>
        <p:spPr>
          <a:xfrm>
            <a:off x="209725" y="5419288"/>
            <a:ext cx="87639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PPNS</a:t>
            </a:r>
            <a:r>
              <a:rPr lang="ko-KR" altLang="en-US" sz="1100"/>
              <a:t>는 </a:t>
            </a:r>
            <a:r>
              <a:rPr lang="en-US" altLang="ko-KR" sz="1100"/>
              <a:t>Train loss</a:t>
            </a:r>
            <a:r>
              <a:rPr lang="ko-KR" altLang="en-US" sz="1100"/>
              <a:t>에서 노드가 늘어날수록 손실함수 값이 적어지지 않는다</a:t>
            </a:r>
            <a:r>
              <a:rPr lang="en-US" altLang="ko-KR" sz="1100"/>
              <a:t>. : </a:t>
            </a:r>
            <a:r>
              <a:rPr lang="ko-KR" altLang="en-US" sz="1100"/>
              <a:t>손실함수의 루트가 다른 좀 높은 손실함수로 안내하는 느낌</a:t>
            </a:r>
            <a:endParaRPr lang="en-US" altLang="ko-KR" sz="1100"/>
          </a:p>
          <a:p>
            <a:r>
              <a:rPr lang="en-US" altLang="ko-KR" sz="1100"/>
              <a:t>Test loss</a:t>
            </a:r>
            <a:r>
              <a:rPr lang="ko-KR" altLang="en-US" sz="1100"/>
              <a:t>는 마지막 모델이 가장 낮았으며 </a:t>
            </a:r>
            <a:r>
              <a:rPr lang="en-US" altLang="ko-KR" sz="1100"/>
              <a:t>idx</a:t>
            </a:r>
            <a:r>
              <a:rPr lang="ko-KR" altLang="en-US" sz="1100"/>
              <a:t>를 보면 과적합이 일어난 것을 알 수 있음</a:t>
            </a:r>
            <a:r>
              <a:rPr lang="en-US" altLang="ko-KR" sz="1100"/>
              <a:t>.</a:t>
            </a:r>
            <a:r>
              <a:rPr lang="ko-KR" altLang="en-US" sz="1100"/>
              <a:t> 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465731C-85E6-4E0D-9B86-8FB35CEA4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688"/>
            <a:ext cx="2428660" cy="18780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FDA856C-66D7-4993-A82A-767D20AD7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647" y="349624"/>
            <a:ext cx="2394514" cy="186524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1E943E7-9EA0-44E3-BF4F-568A4A163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942" y="364183"/>
            <a:ext cx="2381710" cy="187378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8785F78-A354-4FBF-A405-AD23656293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7016" y="362562"/>
            <a:ext cx="2398781" cy="185243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8D215D2-75BF-46BC-8205-C0C16ADFFC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2952" y="332376"/>
            <a:ext cx="2385977" cy="188231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7907641-DD19-48AD-BF00-30347D8686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78" y="2237111"/>
            <a:ext cx="2429086" cy="189072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7AE3FB4-18BD-4191-BA59-E4DF32EE1A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8660" y="2260206"/>
            <a:ext cx="2407551" cy="189072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FC25D96-B3D2-4DF9-BD90-324582B4F2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9674" y="2256348"/>
            <a:ext cx="2347255" cy="187780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AEF7B9C-C635-41FF-903C-75340CA174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8261" y="2260205"/>
            <a:ext cx="2347255" cy="189072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C38095B-AAC1-4C63-872E-D6FEB4FBFD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26848" y="2230063"/>
            <a:ext cx="2381710" cy="192087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437C243-F234-476D-AC6E-B02F9B1F8B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599" y="4334396"/>
            <a:ext cx="5953500" cy="82843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BA804A8-EDF6-431D-B487-BEC961F0FF3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18243" y="4338200"/>
            <a:ext cx="5890315" cy="80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58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</TotalTime>
  <Words>422</Words>
  <Application>Microsoft Office PowerPoint</Application>
  <PresentationFormat>와이드스크린</PresentationFormat>
  <Paragraphs>85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9" baseType="lpstr">
      <vt:lpstr>맑은 고딕</vt:lpstr>
      <vt:lpstr>Arial</vt:lpstr>
      <vt:lpstr>Office 테마</vt:lpstr>
      <vt:lpstr>2021 / 06 10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고영민</dc:creator>
  <cp:lastModifiedBy>고영민</cp:lastModifiedBy>
  <cp:revision>181</cp:revision>
  <dcterms:created xsi:type="dcterms:W3CDTF">2021-06-10T05:49:33Z</dcterms:created>
  <dcterms:modified xsi:type="dcterms:W3CDTF">2021-06-12T09:38:42Z</dcterms:modified>
</cp:coreProperties>
</file>